
<file path=[Content_Types].xml><?xml version="1.0" encoding="utf-8"?>
<Types xmlns="http://schemas.openxmlformats.org/package/2006/content-types">
  <Default Extension="bin" ContentType="application/vnd.openxmlformats-officedocument.oleObject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4" r:id="rId1"/>
  </p:sldMasterIdLst>
  <p:sldIdLst>
    <p:sldId id="256" r:id="rId2"/>
    <p:sldId id="274" r:id="rId3"/>
    <p:sldId id="294" r:id="rId4"/>
    <p:sldId id="314" r:id="rId5"/>
    <p:sldId id="316" r:id="rId6"/>
    <p:sldId id="315" r:id="rId7"/>
    <p:sldId id="298" r:id="rId8"/>
    <p:sldId id="317" r:id="rId9"/>
    <p:sldId id="296" r:id="rId10"/>
    <p:sldId id="299" r:id="rId11"/>
    <p:sldId id="318" r:id="rId12"/>
    <p:sldId id="300" r:id="rId13"/>
    <p:sldId id="319" r:id="rId14"/>
    <p:sldId id="301" r:id="rId15"/>
    <p:sldId id="320" r:id="rId16"/>
    <p:sldId id="321" r:id="rId17"/>
    <p:sldId id="322" r:id="rId18"/>
    <p:sldId id="323" r:id="rId19"/>
    <p:sldId id="324" r:id="rId20"/>
    <p:sldId id="325" r:id="rId21"/>
    <p:sldId id="327" r:id="rId22"/>
    <p:sldId id="326" r:id="rId23"/>
    <p:sldId id="343" r:id="rId24"/>
    <p:sldId id="344" r:id="rId25"/>
    <p:sldId id="329" r:id="rId26"/>
    <p:sldId id="345" r:id="rId27"/>
    <p:sldId id="330" r:id="rId28"/>
    <p:sldId id="331" r:id="rId29"/>
    <p:sldId id="332" r:id="rId30"/>
    <p:sldId id="333" r:id="rId31"/>
    <p:sldId id="334" r:id="rId32"/>
    <p:sldId id="335" r:id="rId33"/>
    <p:sldId id="336" r:id="rId34"/>
    <p:sldId id="337" r:id="rId35"/>
    <p:sldId id="338" r:id="rId36"/>
    <p:sldId id="339" r:id="rId37"/>
    <p:sldId id="340" r:id="rId38"/>
    <p:sldId id="341" r:id="rId39"/>
  </p:sldIdLst>
  <p:sldSz cx="12192000" cy="6858000"/>
  <p:notesSz cx="7099300" cy="1023461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43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55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1.png"/><Relationship Id="rId9" Type="http://schemas.openxmlformats.org/officeDocument/2006/relationships/image" Target="../media/image9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9768" y="2196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06354" y="3408610"/>
            <a:ext cx="10258053" cy="833980"/>
          </a:xfrm>
          <a:prstGeom prst="rect">
            <a:avLst/>
          </a:prstGeom>
        </p:spPr>
        <p:txBody>
          <a:bodyPr anchor="b">
            <a:normAutofit/>
          </a:bodyPr>
          <a:lstStyle>
            <a:lvl1pPr algn="r">
              <a:lnSpc>
                <a:spcPct val="85000"/>
              </a:lnSpc>
              <a:defRPr sz="5400" b="1" cap="all" baseline="0">
                <a:solidFill>
                  <a:schemeClr val="tx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29" y="4270393"/>
            <a:ext cx="10254877" cy="485718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ko-KR" altLang="en-US" dirty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6DFF08F-DC6B-4601-B491-B0F83F6DD2DA}" type="datetimeFigureOut">
              <a:rPr lang="en-US" dirty="0"/>
              <a:pPr/>
              <a:t>12/5/2022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24" name="Picture 342" descr="image_05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gray">
          <a:xfrm>
            <a:off x="7547983" y="1714518"/>
            <a:ext cx="1460500" cy="1460500"/>
          </a:xfrm>
          <a:prstGeom prst="rect">
            <a:avLst/>
          </a:prstGeom>
          <a:noFill/>
        </p:spPr>
      </p:pic>
      <p:pic>
        <p:nvPicPr>
          <p:cNvPr id="25" name="Picture 343" descr="image_06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gray">
          <a:xfrm>
            <a:off x="10503908" y="1714518"/>
            <a:ext cx="1463675" cy="1463675"/>
          </a:xfrm>
          <a:prstGeom prst="rect">
            <a:avLst/>
          </a:prstGeom>
          <a:noFill/>
        </p:spPr>
      </p:pic>
      <p:sp>
        <p:nvSpPr>
          <p:cNvPr id="27" name="Rectangle 332"/>
          <p:cNvSpPr>
            <a:spLocks noChangeArrowheads="1"/>
          </p:cNvSpPr>
          <p:nvPr userDrawn="1"/>
        </p:nvSpPr>
        <p:spPr bwMode="gray">
          <a:xfrm>
            <a:off x="7549571" y="1711343"/>
            <a:ext cx="1460500" cy="1462087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8" name="Rectangle 333"/>
          <p:cNvSpPr>
            <a:spLocks noChangeArrowheads="1"/>
          </p:cNvSpPr>
          <p:nvPr userDrawn="1"/>
        </p:nvSpPr>
        <p:spPr bwMode="gray">
          <a:xfrm>
            <a:off x="10510258" y="1709755"/>
            <a:ext cx="1454150" cy="1470025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29" name="Group 372"/>
          <p:cNvGrpSpPr>
            <a:grpSpLocks/>
          </p:cNvGrpSpPr>
          <p:nvPr userDrawn="1"/>
        </p:nvGrpSpPr>
        <p:grpSpPr bwMode="auto">
          <a:xfrm>
            <a:off x="1709531" y="3081087"/>
            <a:ext cx="10267578" cy="195473"/>
            <a:chOff x="288" y="1248"/>
            <a:chExt cx="5229" cy="96"/>
          </a:xfrm>
        </p:grpSpPr>
        <p:grpSp>
          <p:nvGrpSpPr>
            <p:cNvPr id="30" name="Group 368"/>
            <p:cNvGrpSpPr>
              <a:grpSpLocks/>
            </p:cNvGrpSpPr>
            <p:nvPr userDrawn="1"/>
          </p:nvGrpSpPr>
          <p:grpSpPr bwMode="auto">
            <a:xfrm>
              <a:off x="288" y="1248"/>
              <a:ext cx="5229" cy="96"/>
              <a:chOff x="192" y="498"/>
              <a:chExt cx="5376" cy="78"/>
            </a:xfrm>
          </p:grpSpPr>
          <p:sp>
            <p:nvSpPr>
              <p:cNvPr id="32" name="Rectangle 369"/>
              <p:cNvSpPr>
                <a:spLocks noChangeArrowheads="1"/>
              </p:cNvSpPr>
              <p:nvPr userDrawn="1"/>
            </p:nvSpPr>
            <p:spPr bwMode="gray">
              <a:xfrm>
                <a:off x="192" y="498"/>
                <a:ext cx="1488" cy="78"/>
              </a:xfrm>
              <a:prstGeom prst="rect">
                <a:avLst/>
              </a:prstGeom>
              <a:solidFill>
                <a:schemeClr val="tx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33" name="Line 370"/>
              <p:cNvSpPr>
                <a:spLocks noChangeShapeType="1"/>
              </p:cNvSpPr>
              <p:nvPr userDrawn="1"/>
            </p:nvSpPr>
            <p:spPr bwMode="gray">
              <a:xfrm>
                <a:off x="192" y="576"/>
                <a:ext cx="5376" cy="0"/>
              </a:xfrm>
              <a:prstGeom prst="line">
                <a:avLst/>
              </a:prstGeom>
              <a:noFill/>
              <a:ln w="19050">
                <a:solidFill>
                  <a:schemeClr val="tx2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ko-KR" altLang="en-US"/>
              </a:p>
            </p:txBody>
          </p:sp>
        </p:grpSp>
        <p:pic>
          <p:nvPicPr>
            <p:cNvPr id="31" name="Picture 371" descr="Untitled-4 copy"/>
            <p:cNvPicPr>
              <a:picLocks noChangeAspect="1" noChangeArrowheads="1"/>
            </p:cNvPicPr>
            <p:nvPr userDrawn="1"/>
          </p:nvPicPr>
          <p:blipFill>
            <a:blip r:embed="rId4" cstate="print"/>
            <a:srcRect/>
            <a:stretch>
              <a:fillRect/>
            </a:stretch>
          </p:blipFill>
          <p:spPr bwMode="gray">
            <a:xfrm>
              <a:off x="346" y="1254"/>
              <a:ext cx="71" cy="77"/>
            </a:xfrm>
            <a:prstGeom prst="rect">
              <a:avLst/>
            </a:prstGeom>
            <a:noFill/>
          </p:spPr>
        </p:pic>
      </p:grpSp>
      <p:sp>
        <p:nvSpPr>
          <p:cNvPr id="35" name="Rectangle 380"/>
          <p:cNvSpPr>
            <a:spLocks noChangeArrowheads="1"/>
          </p:cNvSpPr>
          <p:nvPr userDrawn="1"/>
        </p:nvSpPr>
        <p:spPr bwMode="gray">
          <a:xfrm>
            <a:off x="9024358" y="233380"/>
            <a:ext cx="1460500" cy="1462088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pic>
        <p:nvPicPr>
          <p:cNvPr id="22" name="_x282876000" descr="EMB00003eacae2e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1650" y="1903108"/>
            <a:ext cx="1156759" cy="1090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그림 9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441368" y="1372277"/>
            <a:ext cx="2751474" cy="887926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10764735" y="341852"/>
            <a:ext cx="919796" cy="1340100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4664" y="1801579"/>
            <a:ext cx="1191740" cy="119174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C029892-3B8C-6889-5AD1-5ADEA5E1F13F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471203" y="378445"/>
            <a:ext cx="2856683" cy="96011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2CB13C7-4541-0C4E-A795-6BEA39003DAE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11179951" y="6215860"/>
            <a:ext cx="688200" cy="23316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12/5/2022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12/5/2022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3177" y="382437"/>
            <a:ext cx="10552694" cy="882770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1487" y="1475116"/>
            <a:ext cx="11093570" cy="4620883"/>
          </a:xfrm>
        </p:spPr>
        <p:txBody>
          <a:bodyPr/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12/5/2022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lang="en-US" sz="6000" b="1" kern="1200" cap="all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12/5/2022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12/5/2022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12/5/2022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12/5/2022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12/5/2022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12/5/2022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12/5/2022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oleObject" Target="../embeddings/oleObject1.bin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22688" y="1482090"/>
            <a:ext cx="10360663" cy="46139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96DFF08F-DC6B-4601-B491-B0F83F6DD2DA}" type="datetimeFigureOut">
              <a:rPr lang="en-US" dirty="0"/>
              <a:pPr/>
              <a:t>12/5/2022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8" name="Freeform 126"/>
          <p:cNvSpPr>
            <a:spLocks/>
          </p:cNvSpPr>
          <p:nvPr userDrawn="1"/>
        </p:nvSpPr>
        <p:spPr bwMode="gray">
          <a:xfrm>
            <a:off x="3268638" y="586740"/>
            <a:ext cx="6032500" cy="6794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3800" y="0"/>
              </a:cxn>
              <a:cxn ang="0">
                <a:pos x="3456" y="428"/>
              </a:cxn>
            </a:cxnLst>
            <a:rect l="0" t="0" r="r" b="b"/>
            <a:pathLst>
              <a:path w="3800" h="428">
                <a:moveTo>
                  <a:pt x="0" y="0"/>
                </a:moveTo>
                <a:lnTo>
                  <a:pt x="3800" y="0"/>
                </a:lnTo>
                <a:lnTo>
                  <a:pt x="3456" y="428"/>
                </a:lnTo>
              </a:path>
            </a:pathLst>
          </a:custGeom>
          <a:noFill/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9" name="Group 191"/>
          <p:cNvGrpSpPr>
            <a:grpSpLocks/>
          </p:cNvGrpSpPr>
          <p:nvPr userDrawn="1"/>
        </p:nvGrpSpPr>
        <p:grpSpPr bwMode="auto">
          <a:xfrm>
            <a:off x="540216" y="1043940"/>
            <a:ext cx="11423160" cy="131763"/>
            <a:chOff x="192" y="498"/>
            <a:chExt cx="5376" cy="78"/>
          </a:xfrm>
        </p:grpSpPr>
        <p:grpSp>
          <p:nvGrpSpPr>
            <p:cNvPr id="10" name="Group 192"/>
            <p:cNvGrpSpPr>
              <a:grpSpLocks/>
            </p:cNvGrpSpPr>
            <p:nvPr userDrawn="1"/>
          </p:nvGrpSpPr>
          <p:grpSpPr bwMode="auto">
            <a:xfrm>
              <a:off x="192" y="498"/>
              <a:ext cx="5376" cy="78"/>
              <a:chOff x="192" y="498"/>
              <a:chExt cx="5376" cy="78"/>
            </a:xfrm>
          </p:grpSpPr>
          <p:sp>
            <p:nvSpPr>
              <p:cNvPr id="12" name="Rectangle 193"/>
              <p:cNvSpPr>
                <a:spLocks noChangeArrowheads="1"/>
              </p:cNvSpPr>
              <p:nvPr userDrawn="1"/>
            </p:nvSpPr>
            <p:spPr bwMode="gray">
              <a:xfrm>
                <a:off x="192" y="498"/>
                <a:ext cx="1488" cy="78"/>
              </a:xfrm>
              <a:prstGeom prst="rect">
                <a:avLst/>
              </a:prstGeom>
              <a:solidFill>
                <a:schemeClr val="tx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13" name="Line 194"/>
              <p:cNvSpPr>
                <a:spLocks noChangeShapeType="1"/>
              </p:cNvSpPr>
              <p:nvPr userDrawn="1"/>
            </p:nvSpPr>
            <p:spPr bwMode="gray">
              <a:xfrm>
                <a:off x="192" y="576"/>
                <a:ext cx="5376" cy="0"/>
              </a:xfrm>
              <a:prstGeom prst="line">
                <a:avLst/>
              </a:prstGeom>
              <a:noFill/>
              <a:ln w="19050">
                <a:solidFill>
                  <a:schemeClr val="tx2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ko-KR" altLang="en-US"/>
              </a:p>
            </p:txBody>
          </p:sp>
        </p:grpSp>
        <p:pic>
          <p:nvPicPr>
            <p:cNvPr id="11" name="Picture 195" descr="Untitled-4 copy"/>
            <p:cNvPicPr>
              <a:picLocks noChangeAspect="1" noChangeArrowheads="1"/>
            </p:cNvPicPr>
            <p:nvPr userDrawn="1"/>
          </p:nvPicPr>
          <p:blipFill>
            <a:blip r:embed="rId13" cstate="print"/>
            <a:srcRect/>
            <a:stretch>
              <a:fillRect/>
            </a:stretch>
          </p:blipFill>
          <p:spPr bwMode="gray">
            <a:xfrm>
              <a:off x="300" y="504"/>
              <a:ext cx="72" cy="72"/>
            </a:xfrm>
            <a:prstGeom prst="rect">
              <a:avLst/>
            </a:prstGeom>
            <a:noFill/>
          </p:spPr>
        </p:pic>
      </p:grpSp>
      <p:graphicFrame>
        <p:nvGraphicFramePr>
          <p:cNvPr id="14" name="Object 222"/>
          <p:cNvGraphicFramePr>
            <a:graphicFrameLocks noChangeAspect="1"/>
          </p:cNvGraphicFramePr>
          <p:nvPr userDrawn="1">
            <p:extLst>
              <p:ext uri="{D42A27DB-BD31-4B8C-83A1-F6EECF244321}">
                <p14:modId xmlns:p14="http://schemas.microsoft.com/office/powerpoint/2010/main" val="3138799081"/>
              </p:ext>
            </p:extLst>
          </p:nvPr>
        </p:nvGraphicFramePr>
        <p:xfrm>
          <a:off x="9605938" y="701040"/>
          <a:ext cx="2362200" cy="46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14" imgW="5600000" imgH="1117460" progId="">
                  <p:embed/>
                </p:oleObj>
              </mc:Choice>
              <mc:Fallback>
                <p:oleObj name="Image" r:id="rId14" imgW="5600000" imgH="1117460" progId="">
                  <p:embed/>
                  <p:pic>
                    <p:nvPicPr>
                      <p:cNvPr id="1246" name="Object 2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gray">
                      <a:xfrm>
                        <a:off x="9605938" y="701040"/>
                        <a:ext cx="2362200" cy="466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B1AE6B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DED9CC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Rectangle 223"/>
          <p:cNvSpPr>
            <a:spLocks noChangeArrowheads="1"/>
          </p:cNvSpPr>
          <p:nvPr userDrawn="1"/>
        </p:nvSpPr>
        <p:spPr bwMode="gray">
          <a:xfrm>
            <a:off x="11034688" y="713740"/>
            <a:ext cx="457200" cy="450850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6" name="Rectangle 224"/>
          <p:cNvSpPr>
            <a:spLocks noChangeArrowheads="1"/>
          </p:cNvSpPr>
          <p:nvPr userDrawn="1"/>
        </p:nvSpPr>
        <p:spPr bwMode="gray">
          <a:xfrm>
            <a:off x="11501413" y="243840"/>
            <a:ext cx="457200" cy="457200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8" name="Rectangle 6"/>
          <p:cNvSpPr txBox="1">
            <a:spLocks noChangeArrowheads="1"/>
          </p:cNvSpPr>
          <p:nvPr userDrawn="1"/>
        </p:nvSpPr>
        <p:spPr bwMode="gray">
          <a:xfrm>
            <a:off x="11353800" y="386692"/>
            <a:ext cx="838200" cy="261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000">
                <a:ea typeface="굴림" charset="-127"/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570DF76-FAB9-4502-B745-768B94D170BA}" type="slidenum">
              <a:rPr kumimoji="0" lang="en-US" altLang="ko-KR" sz="1000" b="1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mic Sans MS" pitchFamily="66" charset="0"/>
                <a:ea typeface="굴림" charset="-127"/>
                <a:cs typeface="+mn-cs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ko-KR" sz="1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omic Sans MS" pitchFamily="66" charset="0"/>
              <a:ea typeface="굴림" charset="-127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1" hangingPunct="1">
        <a:lnSpc>
          <a:spcPct val="90000"/>
        </a:lnSpc>
        <a:spcBef>
          <a:spcPts val="1400"/>
        </a:spcBef>
        <a:buClr>
          <a:schemeClr val="tx1"/>
        </a:buClr>
        <a:buSzPct val="80000"/>
        <a:buFont typeface="Corbe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706355" y="3408609"/>
            <a:ext cx="9982438" cy="858591"/>
          </a:xfrm>
        </p:spPr>
        <p:txBody>
          <a:bodyPr>
            <a:normAutofit/>
          </a:bodyPr>
          <a:lstStyle/>
          <a:p>
            <a:r>
              <a:rPr lang="en-US" altLang="ko-KR" dirty="0">
                <a:latin typeface="+mj-ea"/>
              </a:rPr>
              <a:t>5</a:t>
            </a:r>
            <a:r>
              <a:rPr lang="ko-KR" altLang="en-US" dirty="0">
                <a:latin typeface="+mj-ea"/>
              </a:rPr>
              <a:t>장</a:t>
            </a:r>
            <a:r>
              <a:rPr lang="en-US" altLang="ko-KR" dirty="0">
                <a:latin typeface="+mj-ea"/>
              </a:rPr>
              <a:t>.</a:t>
            </a:r>
            <a:r>
              <a:rPr lang="ko-KR" altLang="en-US" dirty="0">
                <a:latin typeface="+mj-ea"/>
              </a:rPr>
              <a:t> 조건을 따져보세요</a:t>
            </a:r>
            <a:r>
              <a:rPr lang="en-US" altLang="ko-KR" dirty="0">
                <a:latin typeface="+mj-ea"/>
              </a:rPr>
              <a:t>.</a:t>
            </a:r>
            <a:endParaRPr lang="ko-KR" altLang="en-US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7139127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03. </a:t>
            </a:r>
            <a:r>
              <a:rPr lang="ko-KR" altLang="en-US" sz="40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조건문</a:t>
            </a:r>
            <a:r>
              <a:rPr lang="en-US" altLang="ko-KR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만약에</a:t>
            </a:r>
            <a:r>
              <a:rPr lang="en-US" altLang="ko-KR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~)</a:t>
            </a:r>
            <a:endParaRPr lang="ko-KR" altLang="en-US" sz="4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216"/>
          <a:stretch/>
        </p:blipFill>
        <p:spPr>
          <a:xfrm>
            <a:off x="1517051" y="2002192"/>
            <a:ext cx="9476448" cy="3509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0856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03. </a:t>
            </a:r>
            <a:r>
              <a:rPr lang="ko-KR" altLang="en-US" sz="40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조건문</a:t>
            </a:r>
            <a:r>
              <a:rPr lang="en-US" altLang="ko-KR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만약에</a:t>
            </a:r>
            <a:r>
              <a:rPr lang="en-US" altLang="ko-KR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~)</a:t>
            </a:r>
            <a:endParaRPr lang="ko-KR" altLang="en-US" sz="4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6" t="59255" r="-446" b="-3039"/>
          <a:stretch/>
        </p:blipFill>
        <p:spPr>
          <a:xfrm>
            <a:off x="1140145" y="1544992"/>
            <a:ext cx="9476448" cy="350960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13" t="8188" r="72230" b="62237"/>
          <a:stretch/>
        </p:blipFill>
        <p:spPr>
          <a:xfrm>
            <a:off x="4936067" y="4301067"/>
            <a:ext cx="2099734" cy="2370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0655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04. if</a:t>
            </a:r>
            <a:r>
              <a:rPr lang="ko-KR" altLang="en-US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와 </a:t>
            </a:r>
            <a:r>
              <a:rPr lang="en-US" altLang="ko-KR" sz="40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if~else</a:t>
            </a:r>
            <a:endParaRPr lang="ko-KR" altLang="en-US" sz="4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698"/>
          <a:stretch/>
        </p:blipFill>
        <p:spPr>
          <a:xfrm>
            <a:off x="1413757" y="1761299"/>
            <a:ext cx="8729393" cy="82103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667" b="40988"/>
          <a:stretch/>
        </p:blipFill>
        <p:spPr>
          <a:xfrm>
            <a:off x="1413757" y="2582333"/>
            <a:ext cx="8729388" cy="2785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8177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04. if</a:t>
            </a:r>
            <a:r>
              <a:rPr lang="ko-KR" altLang="en-US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와 </a:t>
            </a:r>
            <a:r>
              <a:rPr lang="en-US" altLang="ko-KR" sz="40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if~else</a:t>
            </a:r>
            <a:endParaRPr lang="ko-KR" altLang="en-US" sz="4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0" t="78671" r="970" b="10027"/>
          <a:stretch/>
        </p:blipFill>
        <p:spPr>
          <a:xfrm>
            <a:off x="1049690" y="1588783"/>
            <a:ext cx="8729393" cy="82103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007"/>
          <a:stretch/>
        </p:blipFill>
        <p:spPr>
          <a:xfrm>
            <a:off x="1388533" y="2409817"/>
            <a:ext cx="8856134" cy="3738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1675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04. if</a:t>
            </a:r>
            <a:r>
              <a:rPr lang="ko-KR" altLang="en-US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와 </a:t>
            </a:r>
            <a:r>
              <a:rPr lang="en-US" altLang="ko-KR" sz="40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if~else</a:t>
            </a:r>
            <a:endParaRPr lang="ko-KR" altLang="en-US" sz="4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718807" y="2310517"/>
            <a:ext cx="10297064" cy="5037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/>
              <a:t>블록</a:t>
            </a:r>
            <a:r>
              <a:rPr lang="en-US" altLang="ko-KR" sz="2000" dirty="0"/>
              <a:t>(block)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" t="69912" r="-287" b="-12905"/>
          <a:stretch/>
        </p:blipFill>
        <p:spPr>
          <a:xfrm>
            <a:off x="922866" y="2814309"/>
            <a:ext cx="8856134" cy="3738392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2" t="52191" r="4971" b="37916"/>
          <a:stretch/>
        </p:blipFill>
        <p:spPr>
          <a:xfrm>
            <a:off x="718807" y="1535842"/>
            <a:ext cx="8263467" cy="86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6933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05. if</a:t>
            </a:r>
            <a:r>
              <a:rPr lang="ko-KR" altLang="en-US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를 좀 더 이해시켜 줄 예제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123" b="89836"/>
          <a:stretch/>
        </p:blipFill>
        <p:spPr>
          <a:xfrm>
            <a:off x="353478" y="1385596"/>
            <a:ext cx="3260468" cy="76238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3" t="22009" r="214" b="1875"/>
          <a:stretch/>
        </p:blipFill>
        <p:spPr>
          <a:xfrm>
            <a:off x="3725334" y="1557867"/>
            <a:ext cx="7165091" cy="4809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8254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06. if-else</a:t>
            </a:r>
            <a:r>
              <a:rPr lang="ko-KR" altLang="en-US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를 좀 더 이해시켜 줄 예제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981" b="91959"/>
          <a:stretch/>
        </p:blipFill>
        <p:spPr>
          <a:xfrm>
            <a:off x="967735" y="1554137"/>
            <a:ext cx="3544999" cy="72474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9" t="16346" r="-194" b="56991"/>
          <a:stretch/>
        </p:blipFill>
        <p:spPr>
          <a:xfrm>
            <a:off x="1154002" y="2278885"/>
            <a:ext cx="9666399" cy="2403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9688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06. if-else</a:t>
            </a:r>
            <a:r>
              <a:rPr lang="ko-KR" altLang="en-US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를 좀 더 이해시켜 줄 예제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0" t="62563" r="64" b="29279"/>
          <a:stretch/>
        </p:blipFill>
        <p:spPr>
          <a:xfrm>
            <a:off x="835533" y="1737018"/>
            <a:ext cx="9666399" cy="73524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0" t="75403" r="64" b="1111"/>
          <a:stretch/>
        </p:blipFill>
        <p:spPr>
          <a:xfrm>
            <a:off x="835533" y="2548466"/>
            <a:ext cx="9666399" cy="211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2309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07. </a:t>
            </a:r>
            <a:r>
              <a:rPr lang="ko-KR" altLang="en-US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복잡한 조건의 표현</a:t>
            </a:r>
            <a:r>
              <a:rPr lang="en-US" altLang="ko-KR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-</a:t>
            </a:r>
            <a:r>
              <a:rPr lang="ko-KR" altLang="en-US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논리 연산자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AB5F6ED-1521-29E7-F529-0AE69A695D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3828" y="2715100"/>
            <a:ext cx="6444343" cy="1793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4533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07. </a:t>
            </a:r>
            <a:r>
              <a:rPr lang="ko-KR" altLang="en-US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복잡한 조건의 표현</a:t>
            </a:r>
            <a:r>
              <a:rPr lang="en-US" altLang="ko-KR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-</a:t>
            </a:r>
            <a:r>
              <a:rPr lang="ko-KR" altLang="en-US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논리 연산자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718807" y="1420501"/>
            <a:ext cx="10297064" cy="9654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/>
              <a:t>논리 연산자</a:t>
            </a:r>
            <a:r>
              <a:rPr lang="en-US" altLang="ko-KR" sz="2000" dirty="0"/>
              <a:t>(logical operator)</a:t>
            </a:r>
            <a:r>
              <a:rPr lang="ko-KR" altLang="en-US" sz="2000" dirty="0"/>
              <a:t>는 여러 개의 조건을 조합하여 참인지 거짓인지를 따질 때 사용</a:t>
            </a:r>
            <a:endParaRPr lang="en-US" altLang="ko-KR" sz="20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24" t="54251" r="1826" b="26936"/>
          <a:stretch/>
        </p:blipFill>
        <p:spPr>
          <a:xfrm>
            <a:off x="718807" y="2541252"/>
            <a:ext cx="9810671" cy="1714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0094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차례</a:t>
            </a:r>
          </a:p>
        </p:txBody>
      </p:sp>
      <p:sp>
        <p:nvSpPr>
          <p:cNvPr id="11" name="텍스트 개체 틀 21"/>
          <p:cNvSpPr txBox="1">
            <a:spLocks/>
          </p:cNvSpPr>
          <p:nvPr/>
        </p:nvSpPr>
        <p:spPr>
          <a:xfrm>
            <a:off x="469900" y="1225409"/>
            <a:ext cx="8205788" cy="477837"/>
          </a:xfrm>
          <a:prstGeom prst="rect">
            <a:avLst/>
          </a:prstGeom>
        </p:spPr>
        <p:txBody>
          <a:bodyPr lIns="0" rIns="0"/>
          <a:lstStyle/>
          <a:p>
            <a:pPr marL="361950" indent="-361950" fontAlgn="auto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SzPct val="70000"/>
              <a:defRPr/>
            </a:pPr>
            <a:r>
              <a:rPr kumimoji="0" lang="ko-KR" altLang="en-US" sz="2800" b="1" spc="-200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▶ 학습내용</a:t>
            </a:r>
            <a:endParaRPr kumimoji="0" lang="en-US" altLang="ko-KR" sz="2800" b="1" spc="-200" dirty="0">
              <a:solidFill>
                <a:srgbClr val="0070C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4837" y="1854679"/>
            <a:ext cx="884207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+mj-ea"/>
                <a:ea typeface="+mj-ea"/>
              </a:rPr>
              <a:t>01. </a:t>
            </a:r>
            <a:r>
              <a:rPr lang="ko-KR" altLang="en-US" dirty="0">
                <a:latin typeface="+mj-ea"/>
                <a:ea typeface="+mj-ea"/>
              </a:rPr>
              <a:t>프로그램에서 조건을 따져봐야 하는 이유를 알 수 있습니다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+mj-ea"/>
                <a:ea typeface="+mj-ea"/>
              </a:rPr>
              <a:t>02. </a:t>
            </a:r>
            <a:r>
              <a:rPr lang="ko-KR" altLang="en-US" dirty="0">
                <a:latin typeface="+mj-ea"/>
                <a:ea typeface="+mj-ea"/>
              </a:rPr>
              <a:t>참과 거짓 그리고 관계 연산자에 대해 학습합니다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+mj-ea"/>
                <a:ea typeface="+mj-ea"/>
              </a:rPr>
              <a:t>03. if</a:t>
            </a:r>
            <a:r>
              <a:rPr lang="ko-KR" altLang="en-US" dirty="0">
                <a:latin typeface="+mj-ea"/>
                <a:ea typeface="+mj-ea"/>
              </a:rPr>
              <a:t>와 </a:t>
            </a:r>
            <a:r>
              <a:rPr lang="en-US" altLang="ko-KR" dirty="0">
                <a:latin typeface="+mj-ea"/>
                <a:ea typeface="+mj-ea"/>
              </a:rPr>
              <a:t>if-else</a:t>
            </a:r>
            <a:r>
              <a:rPr lang="ko-KR" altLang="en-US" dirty="0">
                <a:latin typeface="+mj-ea"/>
                <a:ea typeface="+mj-ea"/>
              </a:rPr>
              <a:t>를 사용하는 방법에 대해 살펴봅니다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+mj-ea"/>
                <a:ea typeface="+mj-ea"/>
              </a:rPr>
              <a:t>04. </a:t>
            </a:r>
            <a:r>
              <a:rPr lang="ko-KR" altLang="en-US" dirty="0">
                <a:latin typeface="+mj-ea"/>
                <a:ea typeface="+mj-ea"/>
              </a:rPr>
              <a:t>복잡한 조건을 표현하고 처리하는 것에 대해 학습합니다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+mj-ea"/>
                <a:ea typeface="+mj-ea"/>
              </a:rPr>
              <a:t>05. if-</a:t>
            </a:r>
            <a:r>
              <a:rPr lang="en-US" altLang="ko-KR" dirty="0" err="1">
                <a:latin typeface="+mj-ea"/>
                <a:ea typeface="+mj-ea"/>
              </a:rPr>
              <a:t>elif</a:t>
            </a:r>
            <a:r>
              <a:rPr lang="en-US" altLang="ko-KR" dirty="0">
                <a:latin typeface="+mj-ea"/>
                <a:ea typeface="+mj-ea"/>
              </a:rPr>
              <a:t>-else</a:t>
            </a:r>
            <a:r>
              <a:rPr lang="ko-KR" altLang="en-US" dirty="0">
                <a:latin typeface="+mj-ea"/>
                <a:ea typeface="+mj-ea"/>
              </a:rPr>
              <a:t>를 사용하는 방법에 대해 살펴봅니다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+mj-ea"/>
                <a:ea typeface="+mj-ea"/>
              </a:rPr>
              <a:t>06. </a:t>
            </a:r>
            <a:r>
              <a:rPr lang="ko-KR" altLang="en-US" dirty="0">
                <a:latin typeface="+mj-ea"/>
                <a:ea typeface="+mj-ea"/>
              </a:rPr>
              <a:t>복잡한 조건의 상황을 이해하고 처리하는 방법에 대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+mj-ea"/>
                <a:ea typeface="+mj-ea"/>
              </a:rPr>
              <a:t>해 살펴봅니다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+mj-ea"/>
                <a:ea typeface="+mj-ea"/>
              </a:rPr>
              <a:t>07. </a:t>
            </a:r>
            <a:r>
              <a:rPr lang="ko-KR" altLang="en-US" dirty="0">
                <a:latin typeface="+mj-ea"/>
                <a:ea typeface="+mj-ea"/>
              </a:rPr>
              <a:t>조건을 중첩하여 사용하는 방법에 대해 살펴봅니다</a:t>
            </a:r>
          </a:p>
        </p:txBody>
      </p:sp>
      <p:sp>
        <p:nvSpPr>
          <p:cNvPr id="6" name="텍스트 개체 틀 21"/>
          <p:cNvSpPr txBox="1">
            <a:spLocks/>
          </p:cNvSpPr>
          <p:nvPr/>
        </p:nvSpPr>
        <p:spPr>
          <a:xfrm>
            <a:off x="7412617" y="1265207"/>
            <a:ext cx="4360283" cy="477837"/>
          </a:xfrm>
          <a:prstGeom prst="rect">
            <a:avLst/>
          </a:prstGeom>
        </p:spPr>
        <p:txBody>
          <a:bodyPr lIns="0" rIns="0"/>
          <a:lstStyle/>
          <a:p>
            <a:pPr marL="361950" indent="-361950" fontAlgn="auto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SzPct val="70000"/>
              <a:defRPr/>
            </a:pPr>
            <a:r>
              <a:rPr kumimoji="0" lang="ko-KR" altLang="en-US" sz="2800" b="1" spc="-200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▶ </a:t>
            </a:r>
            <a:r>
              <a:rPr kumimoji="0" lang="en-US" altLang="ko-KR" sz="2800" b="1" spc="-200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LAB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484276" y="1865215"/>
            <a:ext cx="4658265" cy="37782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+mj-ea"/>
                <a:ea typeface="+mj-ea"/>
              </a:rPr>
              <a:t>01. </a:t>
            </a:r>
            <a:r>
              <a:rPr lang="ko-KR" altLang="en-US" dirty="0" err="1">
                <a:latin typeface="+mj-ea"/>
                <a:ea typeface="+mj-ea"/>
              </a:rPr>
              <a:t>직각삼각형</a:t>
            </a:r>
            <a:r>
              <a:rPr lang="ko-KR" altLang="en-US" dirty="0">
                <a:latin typeface="+mj-ea"/>
                <a:ea typeface="+mj-ea"/>
              </a:rPr>
              <a:t> 판별하기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+mj-ea"/>
                <a:ea typeface="+mj-ea"/>
              </a:rPr>
              <a:t>02. </a:t>
            </a:r>
            <a:r>
              <a:rPr lang="ko-KR" altLang="en-US" dirty="0">
                <a:latin typeface="+mj-ea"/>
                <a:ea typeface="+mj-ea"/>
              </a:rPr>
              <a:t>정수의 종류를 판별하는 스마트 </a:t>
            </a:r>
            <a:r>
              <a:rPr lang="ko-KR" altLang="en-US" dirty="0" err="1">
                <a:latin typeface="+mj-ea"/>
                <a:ea typeface="+mj-ea"/>
              </a:rPr>
              <a:t>터틀</a:t>
            </a:r>
            <a:endParaRPr lang="ko-KR" altLang="en-US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+mj-ea"/>
                <a:ea typeface="+mj-ea"/>
              </a:rPr>
              <a:t>03. </a:t>
            </a:r>
            <a:r>
              <a:rPr lang="ko-KR" altLang="en-US" dirty="0">
                <a:latin typeface="+mj-ea"/>
                <a:ea typeface="+mj-ea"/>
              </a:rPr>
              <a:t>주민등록번호 뒷자리 의미</a:t>
            </a:r>
            <a:r>
              <a:rPr lang="en-US" altLang="ko-KR" dirty="0">
                <a:latin typeface="+mj-ea"/>
                <a:ea typeface="+mj-ea"/>
              </a:rPr>
              <a:t>, </a:t>
            </a:r>
            <a:r>
              <a:rPr lang="ko-KR" altLang="en-US" dirty="0">
                <a:latin typeface="+mj-ea"/>
                <a:ea typeface="+mj-ea"/>
              </a:rPr>
              <a:t>이런 뜻이</a:t>
            </a:r>
            <a:r>
              <a:rPr lang="en-US" altLang="ko-KR" dirty="0">
                <a:latin typeface="+mj-ea"/>
                <a:ea typeface="+mj-ea"/>
              </a:rPr>
              <a:t>?!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+mj-ea"/>
                <a:ea typeface="+mj-ea"/>
              </a:rPr>
              <a:t>04. </a:t>
            </a:r>
            <a:r>
              <a:rPr lang="ko-KR" altLang="en-US" dirty="0">
                <a:latin typeface="+mj-ea"/>
                <a:ea typeface="+mj-ea"/>
              </a:rPr>
              <a:t>동전 던지기 게임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+mj-ea"/>
                <a:ea typeface="+mj-ea"/>
              </a:rPr>
              <a:t>05. </a:t>
            </a:r>
            <a:r>
              <a:rPr lang="ko-KR" altLang="en-US" dirty="0">
                <a:latin typeface="+mj-ea"/>
                <a:ea typeface="+mj-ea"/>
              </a:rPr>
              <a:t>찌릿찌릿 전기회로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+mj-ea"/>
                <a:ea typeface="+mj-ea"/>
              </a:rPr>
              <a:t>06. </a:t>
            </a:r>
            <a:r>
              <a:rPr lang="ko-KR" altLang="en-US" dirty="0">
                <a:latin typeface="+mj-ea"/>
                <a:ea typeface="+mj-ea"/>
              </a:rPr>
              <a:t>윤년 판단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+mj-ea"/>
                <a:ea typeface="+mj-ea"/>
              </a:rPr>
              <a:t>07. </a:t>
            </a:r>
            <a:r>
              <a:rPr lang="ko-KR" altLang="en-US" dirty="0">
                <a:latin typeface="+mj-ea"/>
                <a:ea typeface="+mj-ea"/>
              </a:rPr>
              <a:t>이차방정식의 판별식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+mj-ea"/>
                <a:ea typeface="+mj-ea"/>
              </a:rPr>
              <a:t>08. </a:t>
            </a:r>
            <a:r>
              <a:rPr lang="ko-KR" altLang="en-US" dirty="0">
                <a:latin typeface="+mj-ea"/>
                <a:ea typeface="+mj-ea"/>
              </a:rPr>
              <a:t>사용자가 원하는 도형 그리기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+mj-ea"/>
                <a:ea typeface="+mj-ea"/>
              </a:rPr>
              <a:t>09. </a:t>
            </a:r>
            <a:r>
              <a:rPr lang="ko-KR" altLang="en-US" dirty="0">
                <a:latin typeface="+mj-ea"/>
                <a:ea typeface="+mj-ea"/>
              </a:rPr>
              <a:t>두 원의 위치 관계 시뮬레이션</a:t>
            </a:r>
          </a:p>
        </p:txBody>
      </p:sp>
    </p:spTree>
    <p:extLst>
      <p:ext uri="{BB962C8B-B14F-4D97-AF65-F5344CB8AC3E}">
        <p14:creationId xmlns:p14="http://schemas.microsoft.com/office/powerpoint/2010/main" val="34224582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07. </a:t>
            </a:r>
            <a:r>
              <a:rPr lang="ko-KR" altLang="en-US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복잡한 조건의 표현</a:t>
            </a:r>
            <a:r>
              <a:rPr lang="en-US" altLang="ko-KR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-</a:t>
            </a:r>
            <a:r>
              <a:rPr lang="ko-KR" altLang="en-US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논리 연산자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003DAB7-6533-1E7B-51DB-4D77C1F44B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3306" y="1404984"/>
            <a:ext cx="5425441" cy="150985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2B55865-7816-768F-8578-20D75D84F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9435" y="2914840"/>
            <a:ext cx="5425439" cy="134757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BF5DB7F-1CAF-2A43-CD25-EE25E2DE98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7365" y="4262412"/>
            <a:ext cx="7184318" cy="1893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8387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07. </a:t>
            </a:r>
            <a:r>
              <a:rPr lang="ko-KR" altLang="en-US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복잡한 조건의 표현</a:t>
            </a:r>
            <a:r>
              <a:rPr lang="en-US" altLang="ko-KR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-</a:t>
            </a:r>
            <a:r>
              <a:rPr lang="ko-KR" altLang="en-US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논리 연산자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035"/>
          <a:stretch/>
        </p:blipFill>
        <p:spPr>
          <a:xfrm>
            <a:off x="2164243" y="1569408"/>
            <a:ext cx="7725561" cy="4629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2999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08. if-</a:t>
            </a:r>
            <a:r>
              <a:rPr lang="en-US" altLang="ko-KR" sz="40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elif</a:t>
            </a:r>
            <a:r>
              <a:rPr lang="en-US" altLang="ko-KR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-else</a:t>
            </a:r>
            <a:endParaRPr lang="ko-KR" altLang="en-US" sz="4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332" t="-386" b="72712"/>
          <a:stretch/>
        </p:blipFill>
        <p:spPr>
          <a:xfrm>
            <a:off x="3448594" y="1778000"/>
            <a:ext cx="5190475" cy="386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3261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08. if-</a:t>
            </a:r>
            <a:r>
              <a:rPr lang="en-US" altLang="ko-KR" sz="40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elif</a:t>
            </a:r>
            <a:r>
              <a:rPr lang="en-US" altLang="ko-KR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-else</a:t>
            </a:r>
            <a:endParaRPr lang="ko-KR" altLang="en-US" sz="4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6" t="21524" r="50482" b="70746"/>
          <a:stretch/>
        </p:blipFill>
        <p:spPr>
          <a:xfrm>
            <a:off x="815460" y="1490131"/>
            <a:ext cx="5765075" cy="107841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5" t="35726" r="483" b="32434"/>
          <a:stretch/>
        </p:blipFill>
        <p:spPr>
          <a:xfrm>
            <a:off x="1010193" y="2629848"/>
            <a:ext cx="9115940" cy="3516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5805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08. if-</a:t>
            </a:r>
            <a:r>
              <a:rPr lang="en-US" altLang="ko-KR" sz="40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elif</a:t>
            </a:r>
            <a:r>
              <a:rPr lang="en-US" altLang="ko-KR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-else</a:t>
            </a:r>
            <a:endParaRPr lang="ko-KR" altLang="en-US" sz="4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04" t="67383" r="3542" b="777"/>
          <a:stretch/>
        </p:blipFill>
        <p:spPr>
          <a:xfrm>
            <a:off x="1450460" y="1850915"/>
            <a:ext cx="9115940" cy="3516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0259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09. if</a:t>
            </a:r>
            <a:r>
              <a:rPr lang="ko-KR" altLang="en-US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의 중첩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602"/>
          <a:stretch/>
        </p:blipFill>
        <p:spPr>
          <a:xfrm>
            <a:off x="1074076" y="1597824"/>
            <a:ext cx="10577530" cy="3973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6077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09. if</a:t>
            </a:r>
            <a:r>
              <a:rPr lang="ko-KR" altLang="en-US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의 중첩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479"/>
          <a:stretch/>
        </p:blipFill>
        <p:spPr>
          <a:xfrm>
            <a:off x="1074076" y="1597824"/>
            <a:ext cx="10577530" cy="90830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" t="51012" r="-480" b="1414"/>
          <a:stretch/>
        </p:blipFill>
        <p:spPr>
          <a:xfrm>
            <a:off x="1074076" y="2506133"/>
            <a:ext cx="10577530" cy="3750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6626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Lab 01. </a:t>
            </a:r>
            <a:r>
              <a:rPr lang="ko-KR" altLang="en-US" sz="40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직각삼각형</a:t>
            </a:r>
            <a:r>
              <a:rPr lang="ko-KR" altLang="en-US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판별하기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5714"/>
          <a:stretch/>
        </p:blipFill>
        <p:spPr>
          <a:xfrm>
            <a:off x="1912952" y="1543298"/>
            <a:ext cx="8382472" cy="202116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11" t="80544" r="1111" b="-1908"/>
          <a:stretch/>
        </p:blipFill>
        <p:spPr>
          <a:xfrm>
            <a:off x="1819818" y="3869267"/>
            <a:ext cx="8382472" cy="177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798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Lab 02. </a:t>
            </a:r>
            <a:r>
              <a:rPr lang="ko-KR" altLang="en-US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정수의 종류를 판별하는 스마트 </a:t>
            </a:r>
            <a:r>
              <a:rPr lang="ko-KR" altLang="en-US" sz="40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터틀</a:t>
            </a:r>
            <a:endParaRPr lang="ko-KR" altLang="en-US" sz="4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217" y="1716177"/>
            <a:ext cx="9424980" cy="3973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8565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000" spc="-1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Lab 03. </a:t>
            </a:r>
            <a:r>
              <a:rPr lang="ko-KR" altLang="en-US" sz="4000" spc="-1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주민등록번호 뒷자리 의미</a:t>
            </a:r>
            <a:r>
              <a:rPr lang="en-US" altLang="ko-KR" sz="4000" spc="-1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4000" spc="-1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이런 뜻이</a:t>
            </a:r>
            <a:r>
              <a:rPr lang="en-US" altLang="ko-KR" sz="4000" spc="-1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?!</a:t>
            </a:r>
            <a:endParaRPr lang="ko-KR" altLang="en-US" sz="4000" spc="-1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75"/>
          <a:stretch/>
        </p:blipFill>
        <p:spPr>
          <a:xfrm>
            <a:off x="2209624" y="1583266"/>
            <a:ext cx="7239155" cy="4445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749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01. </a:t>
            </a:r>
            <a:r>
              <a:rPr lang="ko-KR" altLang="en-US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왜 조건을 따져봐야 하나요</a:t>
            </a:r>
            <a:r>
              <a:rPr lang="en-US" altLang="ko-KR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?</a:t>
            </a:r>
            <a:endParaRPr lang="ko-KR" altLang="en-US" sz="4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718807" y="1420501"/>
            <a:ext cx="10297064" cy="25237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 dirty="0">
                <a:solidFill>
                  <a:srgbClr val="FF0000"/>
                </a:solidFill>
              </a:rPr>
              <a:t>조건</a:t>
            </a:r>
            <a:r>
              <a:rPr lang="ko-KR" altLang="en-US" sz="2000" dirty="0"/>
              <a:t>을 따져서 서로 </a:t>
            </a:r>
            <a:r>
              <a:rPr lang="ko-KR" altLang="en-US" sz="2800" dirty="0">
                <a:solidFill>
                  <a:srgbClr val="FF0000"/>
                </a:solidFill>
              </a:rPr>
              <a:t>다른 동작</a:t>
            </a:r>
            <a:r>
              <a:rPr lang="ko-KR" altLang="en-US" sz="2000" dirty="0"/>
              <a:t>을 하도록 하는 것은 컴퓨터 프로그램에서 </a:t>
            </a:r>
            <a:br>
              <a:rPr lang="en-US" altLang="ko-KR" sz="2000" dirty="0"/>
            </a:br>
            <a:r>
              <a:rPr lang="ko-KR" altLang="en-US" sz="2800" dirty="0">
                <a:solidFill>
                  <a:srgbClr val="0070C0"/>
                </a:solidFill>
              </a:rPr>
              <a:t>아주 중요</a:t>
            </a:r>
            <a:r>
              <a:rPr lang="en-US" altLang="ko-KR" sz="2800" dirty="0">
                <a:solidFill>
                  <a:srgbClr val="0070C0"/>
                </a:solidFill>
              </a:rPr>
              <a:t>!</a:t>
            </a:r>
          </a:p>
          <a:p>
            <a:endParaRPr lang="ko-KR" alt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 </a:t>
            </a:r>
            <a:r>
              <a:rPr lang="ko-KR" altLang="en-US" sz="2000" dirty="0"/>
              <a:t>프로그래밍에서 </a:t>
            </a:r>
            <a:r>
              <a:rPr lang="ko-KR" altLang="en-US" sz="2800" dirty="0">
                <a:solidFill>
                  <a:schemeClr val="accent4"/>
                </a:solidFill>
              </a:rPr>
              <a:t>조건을 따지는 방법 </a:t>
            </a:r>
            <a:br>
              <a:rPr lang="en-US" altLang="ko-KR" sz="2800" dirty="0">
                <a:solidFill>
                  <a:schemeClr val="accent4"/>
                </a:solidFill>
              </a:rPr>
            </a:br>
            <a:r>
              <a:rPr lang="en-US" altLang="ko-KR" sz="2800" dirty="0">
                <a:solidFill>
                  <a:schemeClr val="accent4"/>
                </a:solidFill>
              </a:rPr>
              <a:t>                                                 </a:t>
            </a:r>
            <a:r>
              <a:rPr lang="en-US" altLang="ko-KR" sz="2000" dirty="0"/>
              <a:t>:</a:t>
            </a:r>
            <a:r>
              <a:rPr lang="ko-KR" altLang="en-US" sz="2000" dirty="0"/>
              <a:t> </a:t>
            </a:r>
            <a:r>
              <a:rPr lang="ko-KR" altLang="en-US" sz="2800" dirty="0">
                <a:solidFill>
                  <a:srgbClr val="FF0000"/>
                </a:solidFill>
              </a:rPr>
              <a:t>질문</a:t>
            </a:r>
            <a:r>
              <a:rPr lang="en-US" altLang="ko-KR" sz="2800" dirty="0">
                <a:solidFill>
                  <a:srgbClr val="FF0000"/>
                </a:solidFill>
              </a:rPr>
              <a:t>(question)</a:t>
            </a:r>
            <a:r>
              <a:rPr lang="ko-KR" altLang="en-US" sz="2000" dirty="0"/>
              <a:t>한 후 </a:t>
            </a:r>
            <a:r>
              <a:rPr lang="ko-KR" altLang="en-US" sz="2800" dirty="0">
                <a:solidFill>
                  <a:srgbClr val="FF0000"/>
                </a:solidFill>
              </a:rPr>
              <a:t>결정</a:t>
            </a:r>
            <a:r>
              <a:rPr lang="en-US" altLang="ko-KR" sz="2800" dirty="0">
                <a:solidFill>
                  <a:srgbClr val="FF0000"/>
                </a:solidFill>
              </a:rPr>
              <a:t>(decision)</a:t>
            </a:r>
            <a:r>
              <a:rPr lang="ko-KR" altLang="en-US" sz="2000" dirty="0"/>
              <a:t>하는 형태</a:t>
            </a:r>
            <a:r>
              <a:rPr lang="en-US" altLang="ko-KR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447161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Lab 04. </a:t>
            </a:r>
            <a:r>
              <a:rPr lang="ko-KR" altLang="en-US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동전 던지기 게임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8338" y="1977073"/>
            <a:ext cx="8662595" cy="3670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9011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Lab 05. </a:t>
            </a:r>
            <a:r>
              <a:rPr lang="ko-KR" altLang="en-US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찌릿찌릿 전기회로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518"/>
          <a:stretch/>
        </p:blipFill>
        <p:spPr>
          <a:xfrm>
            <a:off x="2391827" y="1362452"/>
            <a:ext cx="6896106" cy="315028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" t="71548" r="-246" b="-33030"/>
          <a:stretch/>
        </p:blipFill>
        <p:spPr>
          <a:xfrm>
            <a:off x="2249137" y="4609979"/>
            <a:ext cx="7285320" cy="3328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2162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Lab 06. </a:t>
            </a:r>
            <a:r>
              <a:rPr lang="ko-KR" altLang="en-US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윤년 판단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751"/>
          <a:stretch/>
        </p:blipFill>
        <p:spPr>
          <a:xfrm>
            <a:off x="2035549" y="1544992"/>
            <a:ext cx="8302547" cy="218880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7" t="84970" r="-1427" b="-10219"/>
          <a:stretch/>
        </p:blipFill>
        <p:spPr>
          <a:xfrm>
            <a:off x="2035548" y="3733800"/>
            <a:ext cx="8302547" cy="2188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876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Lab 07. </a:t>
            </a:r>
            <a:r>
              <a:rPr lang="ko-KR" altLang="en-US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이차방정식의 판별식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189" b="50911"/>
          <a:stretch/>
        </p:blipFill>
        <p:spPr>
          <a:xfrm>
            <a:off x="3220595" y="1188717"/>
            <a:ext cx="5037858" cy="316315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2" t="66493" r="-10" b="5572"/>
          <a:stretch/>
        </p:blipFill>
        <p:spPr>
          <a:xfrm>
            <a:off x="1434128" y="4351867"/>
            <a:ext cx="9454005" cy="1800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7620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Lab 08. </a:t>
            </a:r>
            <a:r>
              <a:rPr lang="ko-KR" altLang="en-US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사용자가 원하는 도형 그리기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1740" y="1502998"/>
            <a:ext cx="7810595" cy="4830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1002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Lab 09. </a:t>
            </a:r>
            <a:r>
              <a:rPr lang="ko-KR" altLang="en-US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두 원의 위치 관계 시뮬레이션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776"/>
          <a:stretch/>
        </p:blipFill>
        <p:spPr>
          <a:xfrm>
            <a:off x="872906" y="1716358"/>
            <a:ext cx="9791863" cy="3245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3305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Lab 09. </a:t>
            </a:r>
            <a:r>
              <a:rPr lang="ko-KR" altLang="en-US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두 원의 위치 관계 시뮬레이션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7" t="45309" r="-1297" b="-209"/>
          <a:stretch/>
        </p:blipFill>
        <p:spPr>
          <a:xfrm>
            <a:off x="872906" y="1716358"/>
            <a:ext cx="9791863" cy="393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260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Lab 09. </a:t>
            </a:r>
            <a:r>
              <a:rPr lang="ko-KR" altLang="en-US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두 원의 위치 관계 시뮬레이션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740"/>
          <a:stretch/>
        </p:blipFill>
        <p:spPr>
          <a:xfrm>
            <a:off x="2180838" y="1513833"/>
            <a:ext cx="7675687" cy="4666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1993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Lab 09. </a:t>
            </a:r>
            <a:r>
              <a:rPr lang="ko-KR" altLang="en-US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두 원의 위치 관계 시뮬레이션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4" t="50059" r="-1434" b="319"/>
          <a:stretch/>
        </p:blipFill>
        <p:spPr>
          <a:xfrm>
            <a:off x="2180838" y="1513833"/>
            <a:ext cx="7675687" cy="4607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4033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01. </a:t>
            </a:r>
            <a:r>
              <a:rPr lang="ko-KR" altLang="en-US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왜 조건을 따져봐야 하나요</a:t>
            </a:r>
            <a:r>
              <a:rPr lang="en-US" altLang="ko-KR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?</a:t>
            </a:r>
            <a:endParaRPr lang="ko-KR" altLang="en-US" sz="4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718807" y="1420501"/>
            <a:ext cx="1029706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dirty="0"/>
              <a:t> 순차 구조</a:t>
            </a:r>
            <a:r>
              <a:rPr lang="en-US" altLang="ko-KR" sz="2000" dirty="0"/>
              <a:t>(sequence) : </a:t>
            </a:r>
            <a:r>
              <a:rPr lang="ko-KR" altLang="en-US" sz="2000" dirty="0"/>
              <a:t>명령어들이 순차적으로 실행되는 구조 </a:t>
            </a:r>
          </a:p>
          <a:p>
            <a:r>
              <a:rPr lang="ko-KR" altLang="en-US" sz="2000" dirty="0"/>
              <a:t> 선택 구조</a:t>
            </a:r>
            <a:r>
              <a:rPr lang="en-US" altLang="ko-KR" sz="2000" dirty="0"/>
              <a:t>(selection) : </a:t>
            </a:r>
            <a:r>
              <a:rPr lang="ko-KR" altLang="en-US" sz="2000" dirty="0"/>
              <a:t>둘 중의 하나의 명령을 선택하여 실행되는 구조 </a:t>
            </a:r>
          </a:p>
          <a:p>
            <a:r>
              <a:rPr lang="ko-KR" altLang="en-US" sz="2000" dirty="0"/>
              <a:t> 반복 구조</a:t>
            </a:r>
            <a:r>
              <a:rPr lang="en-US" altLang="ko-KR" sz="2000" dirty="0"/>
              <a:t>(iteration) : </a:t>
            </a:r>
            <a:r>
              <a:rPr lang="ko-KR" altLang="en-US" sz="2000" dirty="0"/>
              <a:t>동일한 명령이 반복되면서 실행되는 구조 </a:t>
            </a:r>
            <a:endParaRPr lang="en-US" altLang="ko-KR" sz="20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6900" y="2692059"/>
            <a:ext cx="9086813" cy="3573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6284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01. </a:t>
            </a:r>
            <a:r>
              <a:rPr lang="ko-KR" altLang="en-US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왜 조건을 따져봐야 하나요</a:t>
            </a:r>
            <a:r>
              <a:rPr lang="en-US" altLang="ko-KR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?</a:t>
            </a:r>
            <a:endParaRPr lang="ko-KR" altLang="en-US" sz="4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0107" y="1265207"/>
            <a:ext cx="6878833" cy="270501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2740" y="3970221"/>
            <a:ext cx="4990295" cy="2392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8717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01. </a:t>
            </a:r>
            <a:r>
              <a:rPr lang="ko-KR" altLang="en-US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왜 조건을 따져봐야 하나요</a:t>
            </a:r>
            <a:r>
              <a:rPr lang="en-US" altLang="ko-KR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?</a:t>
            </a:r>
            <a:endParaRPr lang="ko-KR" altLang="en-US" sz="4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718807" y="1420501"/>
            <a:ext cx="10297064" cy="21965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 </a:t>
            </a:r>
            <a:r>
              <a:rPr lang="ko-KR" altLang="en-US" sz="2000" dirty="0"/>
              <a:t>프로그램에서 선택 구조가 필요한  예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en-US" altLang="ko-KR" sz="2000" dirty="0"/>
              <a:t>① </a:t>
            </a:r>
            <a:r>
              <a:rPr lang="ko-KR" altLang="en-US" sz="2000" dirty="0"/>
              <a:t>게임에서 철수가 정답을 맞혔으면 철수의 점수가 </a:t>
            </a:r>
            <a:r>
              <a:rPr lang="en-US" altLang="ko-KR" sz="2000" dirty="0"/>
              <a:t>1</a:t>
            </a:r>
            <a:r>
              <a:rPr lang="ko-KR" altLang="en-US" sz="2000" dirty="0"/>
              <a:t>만큼 증가한다</a:t>
            </a:r>
            <a:r>
              <a:rPr lang="en-US" altLang="ko-KR" sz="20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2000" dirty="0"/>
              <a:t>② </a:t>
            </a:r>
            <a:r>
              <a:rPr lang="ko-KR" altLang="en-US" sz="2000" dirty="0"/>
              <a:t>작성한 파일을 저장하지 않았으면 저장할 것인지를 물어보는 메시지를 출력한다</a:t>
            </a:r>
            <a:r>
              <a:rPr lang="en-US" altLang="ko-KR" sz="20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2000" dirty="0"/>
              <a:t>③ </a:t>
            </a:r>
            <a:r>
              <a:rPr lang="ko-KR" altLang="en-US" sz="2000" dirty="0"/>
              <a:t>파일이 하드 디스크에 없으면 오류 메시지를 출력한다</a:t>
            </a:r>
            <a:r>
              <a:rPr lang="en-US" altLang="ko-KR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995266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02. </a:t>
            </a:r>
            <a:r>
              <a:rPr lang="ko-KR" altLang="en-US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참과 거짓 그리고 관계 연산자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0227"/>
          <a:stretch/>
        </p:blipFill>
        <p:spPr>
          <a:xfrm>
            <a:off x="1199776" y="1615749"/>
            <a:ext cx="10582270" cy="237162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27" t="37130" r="38451" b="52482"/>
          <a:stretch/>
        </p:blipFill>
        <p:spPr>
          <a:xfrm>
            <a:off x="3539066" y="4121882"/>
            <a:ext cx="3810001" cy="1653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9159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02. </a:t>
            </a:r>
            <a:r>
              <a:rPr lang="ko-KR" altLang="en-US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참과 거짓 그리고 관계 연산자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9" t="36365" r="28513" b="38458"/>
          <a:stretch/>
        </p:blipFill>
        <p:spPr>
          <a:xfrm>
            <a:off x="332377" y="1776548"/>
            <a:ext cx="9082399" cy="3614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8452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02. </a:t>
            </a:r>
            <a:r>
              <a:rPr lang="ko-KR" altLang="en-US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참과 거짓 그리고 관계 연산자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718807" y="1420501"/>
            <a:ext cx="1029706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/>
              <a:t>조건식</a:t>
            </a:r>
            <a:r>
              <a:rPr lang="en-US" altLang="ko-KR" sz="2000" dirty="0"/>
              <a:t>: </a:t>
            </a:r>
            <a:r>
              <a:rPr lang="ko-KR" altLang="en-US" sz="2000" dirty="0"/>
              <a:t>조건에 해당하는 부분을 수식으로 나타낸 것</a:t>
            </a:r>
            <a:endParaRPr lang="en-US" altLang="ko-KR" sz="20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/>
              <a:t>관계 연산자</a:t>
            </a:r>
            <a:r>
              <a:rPr lang="en-US" altLang="ko-KR" sz="2000" dirty="0"/>
              <a:t>(relational operator)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0" t="72832" r="3628" b="1816"/>
          <a:stretch/>
        </p:blipFill>
        <p:spPr>
          <a:xfrm>
            <a:off x="994400" y="2436164"/>
            <a:ext cx="9870256" cy="3006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991813"/>
      </p:ext>
    </p:extLst>
  </p:cSld>
  <p:clrMapOvr>
    <a:masterClrMapping/>
  </p:clrMapOvr>
</p:sld>
</file>

<file path=ppt/theme/theme1.xml><?xml version="1.0" encoding="utf-8"?>
<a:theme xmlns:a="http://schemas.openxmlformats.org/drawingml/2006/main" name="기본">
  <a:themeElements>
    <a:clrScheme name="Basis">
      <a:dk1>
        <a:srgbClr val="000000"/>
      </a:dk1>
      <a:lt1>
        <a:srgbClr val="FFFFFF"/>
      </a:lt1>
      <a:dk2>
        <a:srgbClr val="565349"/>
      </a:dk2>
      <a:lt2>
        <a:srgbClr val="DDDDDD"/>
      </a:lt2>
      <a:accent1>
        <a:srgbClr val="A6B727"/>
      </a:accent1>
      <a:accent2>
        <a:srgbClr val="DF5327"/>
      </a:accent2>
      <a:accent3>
        <a:srgbClr val="FE9E00"/>
      </a:accent3>
      <a:accent4>
        <a:srgbClr val="418AB3"/>
      </a:accent4>
      <a:accent5>
        <a:srgbClr val="D7D447"/>
      </a:accent5>
      <a:accent6>
        <a:srgbClr val="818183"/>
      </a:accent6>
      <a:hlink>
        <a:srgbClr val="F59E00"/>
      </a:hlink>
      <a:folHlink>
        <a:srgbClr val="B2B2B2"/>
      </a:folHlink>
    </a:clrScheme>
    <a:fontScheme name="Basis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sis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ACC63D00-1EE0-4159-BF5A-6FF02000B71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TM03457444[[fn=기본]]</Template>
  <TotalTime>8351</TotalTime>
  <Words>518</Words>
  <Application>Microsoft Office PowerPoint</Application>
  <PresentationFormat>와이드스크린</PresentationFormat>
  <Paragraphs>72</Paragraphs>
  <Slides>38</Slides>
  <Notes>0</Notes>
  <HiddenSlides>0</HiddenSlides>
  <MMClips>0</MMClips>
  <ScaleCrop>false</ScaleCrop>
  <HeadingPairs>
    <vt:vector size="8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38</vt:i4>
      </vt:variant>
    </vt:vector>
  </HeadingPairs>
  <TitlesOfParts>
    <vt:vector size="45" baseType="lpstr">
      <vt:lpstr>HY헤드라인M</vt:lpstr>
      <vt:lpstr>맑은 고딕</vt:lpstr>
      <vt:lpstr>Arial</vt:lpstr>
      <vt:lpstr>Comic Sans MS</vt:lpstr>
      <vt:lpstr>Corbel</vt:lpstr>
      <vt:lpstr>기본</vt:lpstr>
      <vt:lpstr>Image</vt:lpstr>
      <vt:lpstr>5장. 조건을 따져보세요.</vt:lpstr>
      <vt:lpstr>차례</vt:lpstr>
      <vt:lpstr>01. 왜 조건을 따져봐야 하나요?</vt:lpstr>
      <vt:lpstr>01. 왜 조건을 따져봐야 하나요?</vt:lpstr>
      <vt:lpstr>01. 왜 조건을 따져봐야 하나요?</vt:lpstr>
      <vt:lpstr>01. 왜 조건을 따져봐야 하나요?</vt:lpstr>
      <vt:lpstr>02. 참과 거짓 그리고 관계 연산자</vt:lpstr>
      <vt:lpstr>02. 참과 거짓 그리고 관계 연산자</vt:lpstr>
      <vt:lpstr>02. 참과 거짓 그리고 관계 연산자</vt:lpstr>
      <vt:lpstr>03. 조건문(만약에~)</vt:lpstr>
      <vt:lpstr>03. 조건문(만약에~)</vt:lpstr>
      <vt:lpstr>04. if와 if~else</vt:lpstr>
      <vt:lpstr>04. if와 if~else</vt:lpstr>
      <vt:lpstr>04. if와 if~else</vt:lpstr>
      <vt:lpstr>05. if를 좀 더 이해시켜 줄 예제</vt:lpstr>
      <vt:lpstr>06. if-else를 좀 더 이해시켜 줄 예제</vt:lpstr>
      <vt:lpstr>06. if-else를 좀 더 이해시켜 줄 예제</vt:lpstr>
      <vt:lpstr>07. 복잡한 조건의 표현-논리 연산자</vt:lpstr>
      <vt:lpstr>07. 복잡한 조건의 표현-논리 연산자</vt:lpstr>
      <vt:lpstr>07. 복잡한 조건의 표현-논리 연산자</vt:lpstr>
      <vt:lpstr>07. 복잡한 조건의 표현-논리 연산자</vt:lpstr>
      <vt:lpstr>08. if-elif-else</vt:lpstr>
      <vt:lpstr>08. if-elif-else</vt:lpstr>
      <vt:lpstr>08. if-elif-else</vt:lpstr>
      <vt:lpstr>09. if의 중첩</vt:lpstr>
      <vt:lpstr>09. if의 중첩</vt:lpstr>
      <vt:lpstr>Lab 01. 직각삼각형 판별하기</vt:lpstr>
      <vt:lpstr>Lab 02. 정수의 종류를 판별하는 스마트 터틀</vt:lpstr>
      <vt:lpstr>Lab 03. 주민등록번호 뒷자리 의미, 이런 뜻이?!</vt:lpstr>
      <vt:lpstr>Lab 04. 동전 던지기 게임</vt:lpstr>
      <vt:lpstr>Lab 05. 찌릿찌릿 전기회로</vt:lpstr>
      <vt:lpstr>Lab 06. 윤년 판단</vt:lpstr>
      <vt:lpstr>Lab 07. 이차방정식의 판별식</vt:lpstr>
      <vt:lpstr>Lab 08. 사용자가 원하는 도형 그리기</vt:lpstr>
      <vt:lpstr>Lab 09. 두 원의 위치 관계 시뮬레이션</vt:lpstr>
      <vt:lpstr>Lab 09. 두 원의 위치 관계 시뮬레이션</vt:lpstr>
      <vt:lpstr>Lab 09. 두 원의 위치 관계 시뮬레이션</vt:lpstr>
      <vt:lpstr>Lab 09. 두 원의 위치 관계 시뮬레이션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정영민</dc:creator>
  <cp:lastModifiedBy>유 제훈</cp:lastModifiedBy>
  <cp:revision>113</cp:revision>
  <cp:lastPrinted>2020-03-19T13:53:51Z</cp:lastPrinted>
  <dcterms:created xsi:type="dcterms:W3CDTF">2020-03-10T04:09:15Z</dcterms:created>
  <dcterms:modified xsi:type="dcterms:W3CDTF">2022-12-05T03:23:16Z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_SA">
    <vt:lpwstr>F:\2020년\05 수업\03 고3 정보\2020_고3정보_01.pptx</vt:lpwstr>
  </property>
</Properties>
</file>